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71" r:id="rId10"/>
    <p:sldId id="270" r:id="rId11"/>
    <p:sldId id="263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8"/>
    <p:restoredTop sz="79493"/>
  </p:normalViewPr>
  <p:slideViewPr>
    <p:cSldViewPr snapToGrid="0" snapToObjects="1" showGuides="1">
      <p:cViewPr varScale="1">
        <p:scale>
          <a:sx n="171" d="100"/>
          <a:sy n="171" d="100"/>
        </p:scale>
        <p:origin x="184" y="3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4A788-A20E-564E-A980-6921E6B2B0C6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E77D2-C056-7544-8846-02D8898A2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131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Finding patterns in a noisy environment is a</a:t>
            </a:r>
            <a:r>
              <a:rPr lang="en-US" baseline="0" dirty="0" smtClean="0"/>
              <a:t> significant challenge with this type of data.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have collaborated with computer scientist and his solution was to draw on speech recognition algorithms, specifically dynamic time warping.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instead of people saying "hey </a:t>
            </a:r>
            <a:r>
              <a:rPr lang="en-US" baseline="0" dirty="0" err="1" smtClean="0"/>
              <a:t>siri</a:t>
            </a:r>
            <a:r>
              <a:rPr lang="en-US" baseline="0" dirty="0" smtClean="0"/>
              <a:t>, what does limnology mean" and </a:t>
            </a:r>
            <a:r>
              <a:rPr lang="en-US" baseline="0" dirty="0" err="1" smtClean="0"/>
              <a:t>siri</a:t>
            </a:r>
            <a:r>
              <a:rPr lang="en-US" baseline="0" dirty="0" smtClean="0"/>
              <a:t> figuring it out, we feed the algorithm water clarity data and let it tell us how similar the patterns are.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then use kernel k-means clustering to identify lakes with similar LT patterns, and finally fit a </a:t>
            </a:r>
            <a:r>
              <a:rPr lang="en-US" baseline="0" dirty="0" err="1" smtClean="0"/>
              <a:t>bayes</a:t>
            </a:r>
            <a:r>
              <a:rPr lang="en-US" baseline="0" dirty="0" smtClean="0"/>
              <a:t> common trend model to the data to </a:t>
            </a:r>
            <a:r>
              <a:rPr lang="en-US" baseline="0" dirty="0" err="1" smtClean="0"/>
              <a:t>indentify</a:t>
            </a:r>
            <a:r>
              <a:rPr lang="en-US" baseline="0" dirty="0" smtClean="0"/>
              <a:t> the different patterns.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2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DTW plot shows 4 time series from cluster 2 which all have a U-shaped pattern (high in 2001, low in 2008, and recovery by 2015) which is characteristic</a:t>
            </a:r>
            <a:r>
              <a:rPr lang="en-US" baseline="0" dirty="0" smtClean="0"/>
              <a:t> of the patterns in northern WI. The dashed lines show how the DTW algorithm is aligning individual and potentially asynchronous points between each time series.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30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33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52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75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Synchrony of Water Levels across the state of WI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Average Annual Precipitation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648" y="1690688"/>
            <a:ext cx="4572000" cy="457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192" y="1755648"/>
            <a:ext cx="4959096" cy="4959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1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 Dependency Plots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440" y="1984248"/>
            <a:ext cx="7263384" cy="363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58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Home Message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North/South gradient in water level patterns</a:t>
            </a:r>
          </a:p>
          <a:p>
            <a:pPr lvl="1"/>
            <a:r>
              <a:rPr lang="en-US" dirty="0" smtClean="0"/>
              <a:t>Dividing line is around the central sands area</a:t>
            </a:r>
          </a:p>
          <a:p>
            <a:r>
              <a:rPr lang="en-US" dirty="0" smtClean="0"/>
              <a:t>Lakes and groundwater levels do not have significantly different patterns across the state</a:t>
            </a:r>
          </a:p>
          <a:p>
            <a:r>
              <a:rPr lang="en-US" dirty="0" smtClean="0"/>
              <a:t>Precipitation (amount </a:t>
            </a:r>
            <a:r>
              <a:rPr lang="en-US" smtClean="0"/>
              <a:t>and long-term pattern) </a:t>
            </a:r>
            <a:r>
              <a:rPr lang="en-US" dirty="0" smtClean="0"/>
              <a:t>appears to play an important role in long-term water level </a:t>
            </a:r>
            <a:r>
              <a:rPr lang="en-US" dirty="0" smtClean="0"/>
              <a:t>patterns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9854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138 </a:t>
            </a:r>
            <a:r>
              <a:rPr lang="en-US" dirty="0" smtClean="0"/>
              <a:t>Wells and </a:t>
            </a:r>
            <a:r>
              <a:rPr lang="en-US" dirty="0" smtClean="0"/>
              <a:t>Lakes</a:t>
            </a:r>
          </a:p>
          <a:p>
            <a:pPr lvl="1"/>
            <a:r>
              <a:rPr lang="en-US" dirty="0" smtClean="0"/>
              <a:t>Choose a single representative well from the LTER data due to issues with 30 wells in close proximity with nearly identical trends exerting a strong influence on our analyses.</a:t>
            </a:r>
            <a:endParaRPr lang="en-US" dirty="0" smtClean="0"/>
          </a:p>
          <a:p>
            <a:r>
              <a:rPr lang="en-US" dirty="0" smtClean="0"/>
              <a:t>12-15 Years of data (2001:2015) </a:t>
            </a:r>
          </a:p>
          <a:p>
            <a:r>
              <a:rPr lang="en-US" dirty="0" smtClean="0"/>
              <a:t>Annual summer median value</a:t>
            </a:r>
          </a:p>
        </p:txBody>
      </p:sp>
    </p:spTree>
    <p:extLst>
      <p:ext uri="{BB962C8B-B14F-4D97-AF65-F5344CB8AC3E}">
        <p14:creationId xmlns:p14="http://schemas.microsoft.com/office/powerpoint/2010/main" val="1954389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950"/>
            <a:ext cx="8139411" cy="54262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7496"/>
            <a:ext cx="7455568" cy="998454"/>
          </a:xfrm>
        </p:spPr>
        <p:txBody>
          <a:bodyPr/>
          <a:lstStyle/>
          <a:p>
            <a:r>
              <a:rPr lang="en-US" dirty="0" smtClean="0"/>
              <a:t>Geography of synchrony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18416" y="1971348"/>
            <a:ext cx="3869708" cy="120032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Dynamic Time Warping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Kernel K-means Clustering</a:t>
            </a:r>
          </a:p>
        </p:txBody>
      </p:sp>
    </p:spTree>
    <p:extLst>
      <p:ext uri="{BB962C8B-B14F-4D97-AF65-F5344CB8AC3E}">
        <p14:creationId xmlns:p14="http://schemas.microsoft.com/office/powerpoint/2010/main" val="1027819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Time Warping Specifics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44478" cy="4751638"/>
          </a:xfrm>
        </p:spPr>
        <p:txBody>
          <a:bodyPr>
            <a:normAutofit/>
          </a:bodyPr>
          <a:lstStyle/>
          <a:p>
            <a:r>
              <a:rPr lang="en-US" dirty="0" smtClean="0"/>
              <a:t>Algorithm developed for speech recognition</a:t>
            </a:r>
          </a:p>
          <a:p>
            <a:r>
              <a:rPr lang="en-US" dirty="0" smtClean="0"/>
              <a:t>Handles missing data</a:t>
            </a:r>
          </a:p>
          <a:p>
            <a:r>
              <a:rPr lang="en-US" dirty="0" smtClean="0"/>
              <a:t>Align time series that are slightly asynchronous</a:t>
            </a:r>
          </a:p>
          <a:p>
            <a:r>
              <a:rPr lang="en-US" dirty="0" smtClean="0"/>
              <a:t>Estimates a difference/similarity metric between time series that can be used to identify suites of time series with similar long-term patterns</a:t>
            </a:r>
          </a:p>
          <a:p>
            <a:r>
              <a:rPr lang="en-US" dirty="0" smtClean="0"/>
              <a:t>Used a DTW window of +/- 1 </a:t>
            </a:r>
            <a:r>
              <a:rPr lang="en-US" dirty="0" err="1" smtClean="0"/>
              <a:t>yrs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2" t="3377" r="7734" b="2680"/>
          <a:stretch/>
        </p:blipFill>
        <p:spPr>
          <a:xfrm>
            <a:off x="6964921" y="1607471"/>
            <a:ext cx="5227079" cy="456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94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2924" y="407194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75069" y="2138366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42924" y="3869538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86638" y="5600710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Level Patterns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16" y="1501087"/>
            <a:ext cx="3785108" cy="519008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616" y="1807379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61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landscape/climate factors can help us predict long-term water level patterns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3347" y="2646947"/>
            <a:ext cx="94167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Record Type</a:t>
            </a:r>
          </a:p>
          <a:p>
            <a:pPr>
              <a:tabLst>
                <a:tab pos="396875" algn="l"/>
              </a:tabLst>
            </a:pPr>
            <a:r>
              <a:rPr lang="en-US" dirty="0"/>
              <a:t>	</a:t>
            </a:r>
            <a:r>
              <a:rPr lang="en-US" dirty="0" smtClean="0"/>
              <a:t>Lake vs. Well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Landscape</a:t>
            </a:r>
          </a:p>
          <a:p>
            <a:pPr>
              <a:tabLst>
                <a:tab pos="396875" algn="l"/>
              </a:tabLst>
            </a:pPr>
            <a:r>
              <a:rPr lang="en-US" dirty="0"/>
              <a:t>	</a:t>
            </a:r>
            <a:r>
              <a:rPr lang="en-US" dirty="0" err="1" smtClean="0"/>
              <a:t>Landcover</a:t>
            </a:r>
            <a:r>
              <a:rPr lang="en-US" dirty="0" smtClean="0"/>
              <a:t>/</a:t>
            </a:r>
            <a:r>
              <a:rPr lang="en-US" dirty="0" err="1" smtClean="0"/>
              <a:t>landuse</a:t>
            </a:r>
            <a:r>
              <a:rPr lang="en-US" dirty="0" smtClean="0"/>
              <a:t> @ HU4, HU8, HU12 spatial scale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Geology</a:t>
            </a:r>
          </a:p>
          <a:p>
            <a:pPr>
              <a:tabLst>
                <a:tab pos="396875" algn="l"/>
              </a:tabLst>
            </a:pPr>
            <a:r>
              <a:rPr lang="en-US" b="1" dirty="0"/>
              <a:t>	</a:t>
            </a:r>
            <a:r>
              <a:rPr lang="en-US" dirty="0" smtClean="0"/>
              <a:t>Sediment type (e.g., glacial outwash, till) @ </a:t>
            </a:r>
            <a:r>
              <a:rPr lang="en-US" dirty="0"/>
              <a:t>HU4, HU8, HU12 spatial </a:t>
            </a:r>
            <a:r>
              <a:rPr lang="en-US" dirty="0" smtClean="0"/>
              <a:t>scale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Climate </a:t>
            </a:r>
            <a:r>
              <a:rPr lang="en-US" b="1" dirty="0"/>
              <a:t>	</a:t>
            </a:r>
            <a:endParaRPr lang="en-US" b="1" dirty="0" smtClean="0"/>
          </a:p>
          <a:p>
            <a:pPr>
              <a:tabLst>
                <a:tab pos="396875" algn="l"/>
              </a:tabLst>
            </a:pPr>
            <a:r>
              <a:rPr lang="en-US" b="1" dirty="0"/>
              <a:t>	</a:t>
            </a:r>
            <a:r>
              <a:rPr lang="en-US" dirty="0" smtClean="0"/>
              <a:t>Precipitation, </a:t>
            </a:r>
            <a:r>
              <a:rPr lang="en-US" dirty="0" err="1" smtClean="0"/>
              <a:t>baseflow</a:t>
            </a:r>
            <a:r>
              <a:rPr lang="en-US" dirty="0" smtClean="0"/>
              <a:t>, groundwater recharge </a:t>
            </a:r>
            <a:r>
              <a:rPr lang="en-US" dirty="0"/>
              <a:t>@ HU4, HU8, HU12 spatial scale</a:t>
            </a:r>
          </a:p>
          <a:p>
            <a:pPr>
              <a:tabLst>
                <a:tab pos="396875" algn="l"/>
              </a:tabLst>
            </a:pP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13347" y="2123727"/>
            <a:ext cx="3004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Predictor Variables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from Random Forest Classification Models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006516" cy="4351338"/>
          </a:xfrm>
        </p:spPr>
        <p:txBody>
          <a:bodyPr/>
          <a:lstStyle/>
          <a:p>
            <a:r>
              <a:rPr lang="en-US" dirty="0" smtClean="0"/>
              <a:t>Correctly classify </a:t>
            </a:r>
            <a:r>
              <a:rPr lang="en-US" dirty="0" smtClean="0"/>
              <a:t>89</a:t>
            </a:r>
            <a:r>
              <a:rPr lang="en-US" dirty="0" smtClean="0"/>
              <a:t>% </a:t>
            </a:r>
            <a:r>
              <a:rPr lang="en-US" dirty="0" smtClean="0"/>
              <a:t>(83%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94%) </a:t>
            </a:r>
            <a:r>
              <a:rPr lang="en-US" dirty="0" smtClean="0"/>
              <a:t>of sites</a:t>
            </a:r>
          </a:p>
          <a:p>
            <a:r>
              <a:rPr lang="en-US" dirty="0" smtClean="0"/>
              <a:t>Variable selection suggests 3 important variables for predicting water level pattern clusters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176" y="1417320"/>
            <a:ext cx="6761988" cy="450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876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Long-term Precipitation Pattern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646" y="2069791"/>
            <a:ext cx="3886200" cy="470916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186453" y="1506022"/>
            <a:ext cx="3423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Water Levels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266080" y="1506022"/>
            <a:ext cx="372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Precipitation Cumulative Deviation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16" y="2065303"/>
            <a:ext cx="3373628" cy="462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5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Long-term Precipitation Pattern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86453" y="1506022"/>
            <a:ext cx="3423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Water Levels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266080" y="1506022"/>
            <a:ext cx="372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Precipitation Cumulative Deviation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997" y="2286000"/>
            <a:ext cx="4572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360" y="2039112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098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402</Words>
  <Application>Microsoft Macintosh PowerPoint</Application>
  <PresentationFormat>Widescreen</PresentationFormat>
  <Paragraphs>55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Mangal</vt:lpstr>
      <vt:lpstr>Arial</vt:lpstr>
      <vt:lpstr>Office Theme</vt:lpstr>
      <vt:lpstr>Synchrony of Water Levels across the state of WI</vt:lpstr>
      <vt:lpstr>Data</vt:lpstr>
      <vt:lpstr>Geography of synchrony</vt:lpstr>
      <vt:lpstr>Dynamic Time Warping Specifics</vt:lpstr>
      <vt:lpstr>Water Level Patterns</vt:lpstr>
      <vt:lpstr>What landscape/climate factors can help us predict long-term water level patterns</vt:lpstr>
      <vt:lpstr>Results from Random Forest Classification Models</vt:lpstr>
      <vt:lpstr>Long-term Precipitation Pattern</vt:lpstr>
      <vt:lpstr>Long-term Precipitation Pattern</vt:lpstr>
      <vt:lpstr>Average Annual Precipitation</vt:lpstr>
      <vt:lpstr>Partial Dependency Plots</vt:lpstr>
      <vt:lpstr>Take Home Message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Synchrony of Water Levels across the state of WI</dc:title>
  <dc:creator>NOAH R LOTTIG</dc:creator>
  <cp:lastModifiedBy>NOAH R LOTTIG</cp:lastModifiedBy>
  <cp:revision>25</cp:revision>
  <dcterms:created xsi:type="dcterms:W3CDTF">2017-10-28T14:12:11Z</dcterms:created>
  <dcterms:modified xsi:type="dcterms:W3CDTF">2017-11-03T21:50:54Z</dcterms:modified>
</cp:coreProperties>
</file>

<file path=docProps/thumbnail.jpeg>
</file>